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7" r:id="rId2"/>
    <p:sldId id="447" r:id="rId3"/>
    <p:sldId id="449" r:id="rId4"/>
    <p:sldId id="450" r:id="rId5"/>
    <p:sldId id="262" r:id="rId6"/>
    <p:sldId id="278" r:id="rId7"/>
    <p:sldId id="272" r:id="rId8"/>
    <p:sldId id="273" r:id="rId9"/>
    <p:sldId id="452" r:id="rId10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ysClr val="windowText" lastClr="000000"/>
                </a:solidFill>
                <a:latin typeface="Cambria" panose="020405030504060302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dirty="0"/>
              <a:t>20</a:t>
            </a:r>
            <a:r>
              <a:rPr lang="ro-RO" sz="2400" dirty="0" smtClean="0"/>
              <a:t>26</a:t>
            </a:r>
          </a:p>
          <a:p>
            <a:pPr>
              <a:defRPr sz="2400">
                <a:solidFill>
                  <a:sysClr val="windowText" lastClr="000000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pPr>
            <a:endParaRPr lang="ro-RO" sz="2400" dirty="0"/>
          </a:p>
          <a:p>
            <a:pPr>
              <a:defRPr sz="2400">
                <a:solidFill>
                  <a:sysClr val="windowText" lastClr="000000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pPr>
            <a:endParaRPr lang="ru-RU" sz="2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ysClr val="windowText" lastClr="000000"/>
              </a:solidFill>
              <a:latin typeface="Cambria" panose="020405030504060302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933FF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9D-4A21-97DC-17805F0132A8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9D-4A21-97DC-17805F0132A8}"/>
              </c:ext>
            </c:extLst>
          </c:dPt>
          <c:dPt>
            <c:idx val="2"/>
            <c:invertIfNegative val="0"/>
            <c:bubble3D val="0"/>
            <c:spPr>
              <a:solidFill>
                <a:srgbClr val="9900CC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9D-4A21-97DC-17805F0132A8}"/>
              </c:ext>
            </c:extLst>
          </c:dPt>
          <c:dLbls>
            <c:dLbl>
              <c:idx val="0"/>
              <c:layout>
                <c:manualLayout>
                  <c:x val="2.3148148148148147E-2"/>
                  <c:y val="-5.9523809523809507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25 521 300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69D-4A21-97DC-17805F0132A8}"/>
                </c:ext>
              </c:extLst>
            </c:dLbl>
            <c:dLbl>
              <c:idx val="1"/>
              <c:layout>
                <c:manualLayout>
                  <c:x val="2.0833333333333252E-2"/>
                  <c:y val="-5.158730158730157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28</a:t>
                    </a:r>
                    <a:r>
                      <a:rPr lang="en-US" baseline="0" dirty="0" smtClean="0"/>
                      <a:t> 335 400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69D-4A21-97DC-17805F0132A8}"/>
                </c:ext>
              </c:extLst>
            </c:dLbl>
            <c:dLbl>
              <c:idx val="2"/>
              <c:layout>
                <c:manualLayout>
                  <c:x val="2.3818051575931139E-2"/>
                  <c:y val="-7.6777169158203054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13 466 888</a:t>
                    </a:r>
                  </a:p>
                  <a:p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35816618911175"/>
                      <c:h val="6.27899501692723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69D-4A21-97DC-17805F0132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Bugetul aprobat</c:v>
                </c:pt>
                <c:pt idx="1">
                  <c:v>Bugetul precizat</c:v>
                </c:pt>
                <c:pt idx="2">
                  <c:v>Bugetul executat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25521300</c:v>
                </c:pt>
                <c:pt idx="1">
                  <c:v>28335400</c:v>
                </c:pt>
                <c:pt idx="2">
                  <c:v>13466888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69D-4A21-97DC-17805F013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6244352"/>
        <c:axId val="126245888"/>
        <c:axId val="0"/>
      </c:bar3DChart>
      <c:catAx>
        <c:axId val="126244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26245888"/>
        <c:crosses val="autoZero"/>
        <c:auto val="1"/>
        <c:lblAlgn val="ctr"/>
        <c:lblOffset val="100"/>
        <c:noMultiLvlLbl val="0"/>
      </c:catAx>
      <c:valAx>
        <c:axId val="12624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24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718923155438904"/>
          <c:y val="0.90128921384826899"/>
          <c:w val="0.64988079615048155"/>
          <c:h val="7.49012623422072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75000"/>
      </a:schemeClr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31526963674574E-2"/>
          <c:y val="0.19180038306022559"/>
          <c:w val="0.5576191407509633"/>
          <c:h val="0.738403738384053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B84-4D24-BF1A-A37B49799EA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B84-4D24-BF1A-A37B49799EA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B84-4D24-BF1A-A37B49799EA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B84-4D24-BF1A-A37B49799EA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B84-4D24-BF1A-A37B49799EA7}"/>
              </c:ext>
            </c:extLst>
          </c:dPt>
          <c:dLbls>
            <c:dLbl>
              <c:idx val="0"/>
              <c:layout>
                <c:manualLayout>
                  <c:x val="0.24452404974006661"/>
                  <c:y val="1.5820711671604384E-2"/>
                </c:manualLayout>
              </c:layout>
              <c:tx>
                <c:rich>
                  <a:bodyPr/>
                  <a:lstStyle/>
                  <a:p>
                    <a:fld id="{38692730-EC38-400C-AE43-F89AF3B1C2B6}" type="CATEGORYNAME">
                      <a:rPr lang="it-IT"/>
                      <a:pPr/>
                      <a:t>[ИМЯ КАТЕГОРИИ]</a:t>
                    </a:fld>
                    <a:r>
                      <a:rPr lang="it-IT" baseline="0" dirty="0"/>
                      <a:t>; </a:t>
                    </a:r>
                    <a:fld id="{25659F90-8F51-4F99-82DD-2DEA2B1C76F6}" type="VALUE">
                      <a:rPr lang="it-IT" baseline="0" smtClean="0"/>
                      <a:pPr/>
                      <a:t>[ЗНАЧЕНИЕ]</a:t>
                    </a:fld>
                    <a:r>
                      <a:rPr lang="it-IT" baseline="0" dirty="0"/>
                      <a:t>; </a:t>
                    </a:r>
                    <a:fld id="{FE26BA74-FDE1-4A7A-979C-02F5EC4CC306}" type="PERCENTAGE">
                      <a:rPr lang="it-IT" baseline="0"/>
                      <a:pPr/>
                      <a:t>[ПРОЦЕНТ]</a:t>
                    </a:fld>
                    <a:endParaRPr lang="it-IT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39962141233381"/>
                      <c:h val="0.146378269617706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B84-4D24-BF1A-A37B49799EA7}"/>
                </c:ext>
              </c:extLst>
            </c:dLbl>
            <c:dLbl>
              <c:idx val="2"/>
              <c:layout>
                <c:manualLayout>
                  <c:x val="0.13089204881051741"/>
                  <c:y val="-0.1659072545509276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84-4D24-BF1A-A37B49799EA7}"/>
                </c:ext>
              </c:extLst>
            </c:dLbl>
            <c:dLbl>
              <c:idx val="3"/>
              <c:layout>
                <c:manualLayout>
                  <c:x val="-6.1423517974429208E-2"/>
                  <c:y val="-1.32800741456613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B84-4D24-BF1A-A37B49799EA7}"/>
                </c:ext>
              </c:extLst>
            </c:dLbl>
            <c:dLbl>
              <c:idx val="4"/>
              <c:layout>
                <c:manualLayout>
                  <c:x val="0.34026332635871953"/>
                  <c:y val="-4.523598282609039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B84-4D24-BF1A-A37B49799E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Venituri locale -  impozite și taxe </c:v>
                </c:pt>
                <c:pt idx="1">
                  <c:v>Venituri de la stat TDS TDG</c:v>
                </c:pt>
                <c:pt idx="2">
                  <c:v> incasarea serviciilor cu plata</c:v>
                </c:pt>
                <c:pt idx="3">
                  <c:v>Venituri arenda, locatiune patrimoniu public</c:v>
                </c:pt>
                <c:pt idx="4">
                  <c:v>Venituri  din proiecte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 formatCode="&quot;lei&quot;#,##0_);[Red]\(&quot;lei&quot;#,##0\)">
                  <c:v>3430941</c:v>
                </c:pt>
                <c:pt idx="1">
                  <c:v>8625270</c:v>
                </c:pt>
                <c:pt idx="2">
                  <c:v>447073</c:v>
                </c:pt>
                <c:pt idx="3">
                  <c:v>63604</c:v>
                </c:pt>
                <c:pt idx="4">
                  <c:v>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B84-4D24-BF1A-A37B49799EA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0503424695243283E-2"/>
          <c:y val="0.78803557494502374"/>
          <c:w val="0.86971602530861059"/>
          <c:h val="0.211964425054976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48925303256011"/>
          <c:y val="7.0312495674674236E-3"/>
          <c:w val="0.50991008725260689"/>
          <c:h val="0.88437525317573495"/>
        </c:manualLayout>
      </c:layout>
      <c:pieChart>
        <c:varyColors val="1"/>
        <c:ser>
          <c:idx val="0"/>
          <c:order val="0"/>
          <c:tx>
            <c:strRef>
              <c:f>Foaie1!$B$1</c:f>
              <c:strCache>
                <c:ptCount val="1"/>
                <c:pt idx="0">
                  <c:v>Vânzări</c:v>
                </c:pt>
              </c:strCache>
            </c:strRef>
          </c:tx>
          <c:explosion val="6"/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1-76A6-4264-BB5B-DC30CFC61FCD}"/>
              </c:ext>
            </c:extLst>
          </c:dPt>
          <c:dPt>
            <c:idx val="4"/>
            <c:bubble3D val="0"/>
            <c:spPr>
              <a:pattFill prst="pct90">
                <a:fgClr>
                  <a:schemeClr val="accent1"/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2-A9C9-4DE0-AC58-89C733D5CE3C}"/>
              </c:ext>
            </c:extLst>
          </c:dPt>
          <c:dLbls>
            <c:delete val="1"/>
          </c:dLbls>
          <c:cat>
            <c:strRef>
              <c:f>Foaie1!$A$2:$A$6</c:f>
              <c:strCache>
                <c:ptCount val="5"/>
                <c:pt idx="0">
                  <c:v>Salariu și contribuții sociale</c:v>
                </c:pt>
                <c:pt idx="1">
                  <c:v>Servicii</c:v>
                </c:pt>
                <c:pt idx="2">
                  <c:v>Prestatii sociale</c:v>
                </c:pt>
                <c:pt idx="3">
                  <c:v>Alte cheltuieli</c:v>
                </c:pt>
                <c:pt idx="4">
                  <c:v>Procurări bunuri</c:v>
                </c:pt>
              </c:strCache>
            </c:strRef>
          </c:cat>
          <c:val>
            <c:numRef>
              <c:f>Foaie1!$B$2:$B$6</c:f>
              <c:numCache>
                <c:formatCode>General</c:formatCode>
                <c:ptCount val="5"/>
                <c:pt idx="0">
                  <c:v>7896602</c:v>
                </c:pt>
                <c:pt idx="1">
                  <c:v>1381704</c:v>
                </c:pt>
                <c:pt idx="2">
                  <c:v>35256</c:v>
                </c:pt>
                <c:pt idx="3">
                  <c:v>6000</c:v>
                </c:pt>
                <c:pt idx="4">
                  <c:v>2784109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A6-4264-BB5B-DC30CFC61FC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>
                <a:latin typeface="Cambria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latin typeface="Cambria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u="none">
                <a:latin typeface="Cambria" pitchFamily="18" charset="0"/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155999067386403"/>
          <c:y val="5.3293577995412959E-3"/>
          <c:w val="0.50822673060604162"/>
          <c:h val="0.934610206327712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3681076245557366E-3"/>
                  <c:y val="8.278382866254369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en-US" baseline="0" dirty="0" smtClean="0"/>
                      <a:t> 211 655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C34-4EFB-9CA7-501549AE6D1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7D-4B77-9902-2BE526B5B79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en-US" baseline="0" dirty="0" smtClean="0"/>
                      <a:t> 716 236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27D-4B77-9902-2BE526B5B79C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 2 019 105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27D-4B77-9902-2BE526B5B79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267</a:t>
                    </a:r>
                    <a:r>
                      <a:rPr lang="en-US" baseline="0" dirty="0" smtClean="0"/>
                      <a:t> 094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27D-4B77-9902-2BE526B5B79C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en-US" baseline="0" dirty="0" smtClean="0"/>
                      <a:t> 055 070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27D-4B77-9902-2BE526B5B79C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142</a:t>
                    </a:r>
                    <a:r>
                      <a:rPr lang="en-US" baseline="0" dirty="0" smtClean="0"/>
                      <a:t> 010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27D-4B77-9902-2BE526B5B79C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en-US" baseline="0" dirty="0" smtClean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047-43FF-9846-050892958E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Grădiniță</c:v>
                </c:pt>
                <c:pt idx="1">
                  <c:v>Instituții de cultură, biblioteca, sport</c:v>
                </c:pt>
                <c:pt idx="2">
                  <c:v>Reparația drumurilor</c:v>
                </c:pt>
                <c:pt idx="3">
                  <c:v>Primărie și Consiliul Local</c:v>
                </c:pt>
                <c:pt idx="4">
                  <c:v>Amenajarea teritoriului</c:v>
                </c:pt>
                <c:pt idx="5">
                  <c:v>Scoala Muzicala</c:v>
                </c:pt>
                <c:pt idx="6">
                  <c:v>Iluminat public</c:v>
                </c:pt>
                <c:pt idx="7">
                  <c:v>Fondul de Rezerva</c:v>
                </c:pt>
              </c:strCache>
            </c:strRef>
          </c:cat>
          <c:val>
            <c:numRef>
              <c:f>Sheet1!$B$2:$B$9</c:f>
              <c:numCache>
                <c:formatCode>0</c:formatCode>
                <c:ptCount val="8"/>
                <c:pt idx="0">
                  <c:v>5211655</c:v>
                </c:pt>
                <c:pt idx="1">
                  <c:v>1688501</c:v>
                </c:pt>
                <c:pt idx="2">
                  <c:v>1716236</c:v>
                </c:pt>
                <c:pt idx="3">
                  <c:v>2019105</c:v>
                </c:pt>
                <c:pt idx="4">
                  <c:v>267094</c:v>
                </c:pt>
                <c:pt idx="5">
                  <c:v>1055070</c:v>
                </c:pt>
                <c:pt idx="6">
                  <c:v>142010</c:v>
                </c:pt>
                <c:pt idx="7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8B-4CA3-A2B1-1D62AE8F0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7"/>
        <c:overlap val="17"/>
        <c:axId val="41540608"/>
        <c:axId val="167564800"/>
      </c:barChart>
      <c:catAx>
        <c:axId val="41540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2000" b="1" i="0" u="none" strike="noStrike" kern="120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564800"/>
        <c:crosses val="autoZero"/>
        <c:auto val="1"/>
        <c:lblAlgn val="ctr"/>
        <c:lblOffset val="100"/>
        <c:noMultiLvlLbl val="0"/>
      </c:catAx>
      <c:valAx>
        <c:axId val="16756480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41540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0.44933</cdr:x>
      <cdr:y>0.43223</cdr:y>
    </cdr:from>
    <cdr:to>
      <cdr:x>0.59358</cdr:x>
      <cdr:y>0.50566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245634" y="2437251"/>
          <a:ext cx="1362974" cy="4140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000" b="1" kern="1200" dirty="0">
            <a:solidFill>
              <a:prstClr val="black"/>
            </a:solidFill>
            <a:latin typeface="Cambria" panose="02040503050406030204" pitchFamily="18" charset="0"/>
          </a:endParaRPr>
        </a:p>
      </cdr:txBody>
    </cdr:sp>
  </cdr:relSizeAnchor>
  <cdr:relSizeAnchor xmlns:cdr="http://schemas.openxmlformats.org/drawingml/2006/chartDrawing">
    <cdr:from>
      <cdr:x>0.3142</cdr:x>
      <cdr:y>0.69973</cdr:y>
    </cdr:from>
    <cdr:to>
      <cdr:x>0.57687</cdr:x>
      <cdr:y>0.8059</cdr:y>
    </cdr:to>
    <cdr:sp macro="" textlink="">
      <cdr:nvSpPr>
        <cdr:cNvPr id="3" name="CasetăText 2"/>
        <cdr:cNvSpPr txBox="1"/>
      </cdr:nvSpPr>
      <cdr:spPr>
        <a:xfrm xmlns:a="http://schemas.openxmlformats.org/drawingml/2006/main">
          <a:off x="2996196" y="3945658"/>
          <a:ext cx="2504791" cy="5986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o-RO" sz="1600" b="1" dirty="0"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0.90068</cdr:x>
      <cdr:y>0</cdr:y>
    </cdr:from>
    <cdr:to>
      <cdr:x>1</cdr:x>
      <cdr:y>0.06757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37B1679-6909-4533-B52E-837E3447AB87}"/>
            </a:ext>
          </a:extLst>
        </cdr:cNvPr>
        <cdr:cNvSpPr txBox="1"/>
      </cdr:nvSpPr>
      <cdr:spPr>
        <a:xfrm xmlns:a="http://schemas.openxmlformats.org/drawingml/2006/main">
          <a:off x="9022795" y="0"/>
          <a:ext cx="994964" cy="3411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o-RO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0.20131</cdr:x>
      <cdr:y>0.1365</cdr:y>
    </cdr:from>
    <cdr:to>
      <cdr:x>0.41694</cdr:x>
      <cdr:y>0.27839</cdr:y>
    </cdr:to>
    <cdr:sp macro="" textlink="">
      <cdr:nvSpPr>
        <cdr:cNvPr id="2" name="CasetăText 1"/>
        <cdr:cNvSpPr txBox="1"/>
      </cdr:nvSpPr>
      <cdr:spPr>
        <a:xfrm xmlns:a="http://schemas.openxmlformats.org/drawingml/2006/main">
          <a:off x="1891911" y="739649"/>
          <a:ext cx="2026491" cy="7688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o-RO" sz="1800" b="1" dirty="0" smtClean="0">
              <a:latin typeface="Cambria" pitchFamily="18" charset="0"/>
            </a:rPr>
            <a:t>2 784 109 </a:t>
          </a:r>
          <a:r>
            <a:rPr lang="ro-RO" sz="1800" b="1" dirty="0">
              <a:latin typeface="Cambria" pitchFamily="18" charset="0"/>
            </a:rPr>
            <a:t>lei</a:t>
          </a:r>
        </a:p>
      </cdr:txBody>
    </cdr:sp>
  </cdr:relSizeAnchor>
  <cdr:relSizeAnchor xmlns:cdr="http://schemas.openxmlformats.org/drawingml/2006/chartDrawing">
    <cdr:from>
      <cdr:x>0</cdr:x>
      <cdr:y>0.56975</cdr:y>
    </cdr:from>
    <cdr:to>
      <cdr:x>0.21831</cdr:x>
      <cdr:y>0.66231</cdr:y>
    </cdr:to>
    <cdr:sp macro="" textlink="">
      <cdr:nvSpPr>
        <cdr:cNvPr id="3" name="CasetăText 2"/>
        <cdr:cNvSpPr txBox="1"/>
      </cdr:nvSpPr>
      <cdr:spPr>
        <a:xfrm xmlns:a="http://schemas.openxmlformats.org/drawingml/2006/main">
          <a:off x="-1579880" y="3087303"/>
          <a:ext cx="2051677" cy="5015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o-RO" sz="1800" b="1" dirty="0" smtClean="0">
              <a:latin typeface="Cambria" pitchFamily="18" charset="0"/>
            </a:rPr>
            <a:t>1 381 704 </a:t>
          </a:r>
          <a:r>
            <a:rPr lang="ro-RO" sz="1800" b="1" dirty="0">
              <a:latin typeface="Cambria" pitchFamily="18" charset="0"/>
            </a:rPr>
            <a:t>lei</a:t>
          </a:r>
        </a:p>
        <a:p xmlns:a="http://schemas.openxmlformats.org/drawingml/2006/main">
          <a:r>
            <a:rPr lang="ro-RO" sz="1100" dirty="0"/>
            <a:t> </a:t>
          </a:r>
        </a:p>
      </cdr:txBody>
    </cdr:sp>
  </cdr:relSizeAnchor>
  <cdr:relSizeAnchor xmlns:cdr="http://schemas.openxmlformats.org/drawingml/2006/chartDrawing">
    <cdr:from>
      <cdr:x>0.29224</cdr:x>
      <cdr:y>0.79126</cdr:y>
    </cdr:from>
    <cdr:to>
      <cdr:x>0.47349</cdr:x>
      <cdr:y>0.85942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297BE347-6702-4774-9E72-E0635285AF3E}"/>
            </a:ext>
          </a:extLst>
        </cdr:cNvPr>
        <cdr:cNvSpPr txBox="1"/>
      </cdr:nvSpPr>
      <cdr:spPr>
        <a:xfrm xmlns:a="http://schemas.openxmlformats.org/drawingml/2006/main">
          <a:off x="2746482" y="4287584"/>
          <a:ext cx="1703387" cy="369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o-RO" sz="1100" dirty="0"/>
        </a:p>
      </cdr:txBody>
    </cdr:sp>
  </cdr:relSizeAnchor>
  <cdr:relSizeAnchor xmlns:cdr="http://schemas.openxmlformats.org/drawingml/2006/chartDrawing">
    <cdr:from>
      <cdr:x>0</cdr:x>
      <cdr:y>0.38999</cdr:y>
    </cdr:from>
    <cdr:to>
      <cdr:x>0.2175</cdr:x>
      <cdr:y>0.45361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06554A27-CCAE-454F-ADBD-DCDBD0F582CD}"/>
            </a:ext>
          </a:extLst>
        </cdr:cNvPr>
        <cdr:cNvSpPr txBox="1"/>
      </cdr:nvSpPr>
      <cdr:spPr>
        <a:xfrm xmlns:a="http://schemas.openxmlformats.org/drawingml/2006/main">
          <a:off x="-1571003" y="2113229"/>
          <a:ext cx="2044065" cy="3447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o-RO" sz="1800" b="1" dirty="0" smtClean="0">
              <a:latin typeface="Cambria" panose="02040503050406030204" pitchFamily="18" charset="0"/>
            </a:rPr>
            <a:t>35 256</a:t>
          </a:r>
          <a:r>
            <a:rPr lang="en-US" sz="1800" b="1" dirty="0" smtClean="0">
              <a:latin typeface="Cambria" panose="02040503050406030204" pitchFamily="18" charset="0"/>
            </a:rPr>
            <a:t> </a:t>
          </a:r>
          <a:r>
            <a:rPr lang="en-US" sz="1800" b="1" dirty="0">
              <a:latin typeface="Cambria" panose="02040503050406030204" pitchFamily="18" charset="0"/>
            </a:rPr>
            <a:t>lei</a:t>
          </a:r>
          <a:endParaRPr lang="ro-RO" sz="1800" b="1" dirty="0">
            <a:latin typeface="Cambria" panose="020405030504060302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0.33602</cdr:x>
      <cdr:y>0.80134</cdr:y>
    </cdr:from>
    <cdr:to>
      <cdr:x>0.41332</cdr:x>
      <cdr:y>1</cdr:y>
    </cdr:to>
    <cdr:sp macro="" textlink="">
      <cdr:nvSpPr>
        <cdr:cNvPr id="2" name="CasetăText 1"/>
        <cdr:cNvSpPr txBox="1"/>
      </cdr:nvSpPr>
      <cdr:spPr>
        <a:xfrm xmlns:a="http://schemas.openxmlformats.org/drawingml/2006/main">
          <a:off x="3974824" y="42411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o-RO" sz="1100"/>
        </a:p>
      </cdr:txBody>
    </cdr:sp>
  </cdr:relSizeAnchor>
  <cdr:relSizeAnchor xmlns:cdr="http://schemas.openxmlformats.org/drawingml/2006/chartDrawing">
    <cdr:from>
      <cdr:x>0.56055</cdr:x>
      <cdr:y>0.21026</cdr:y>
    </cdr:from>
    <cdr:to>
      <cdr:x>0.7159</cdr:x>
      <cdr:y>0.26631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30865" y="1121390"/>
          <a:ext cx="1837593" cy="2989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o-RO" sz="1400" dirty="0" smtClean="0"/>
        </a:p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0.5717</cdr:x>
      <cdr:y>0.12248</cdr:y>
    </cdr:from>
    <cdr:to>
      <cdr:x>0.71181</cdr:x>
      <cdr:y>0.22785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762750" y="653200"/>
          <a:ext cx="1657350" cy="561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o-RO" sz="2000" b="1" dirty="0" smtClean="0">
              <a:solidFill>
                <a:schemeClr val="accent2"/>
              </a:solidFill>
            </a:rPr>
            <a:t>1 688 501</a:t>
          </a:r>
          <a:endParaRPr lang="ru-RU" sz="2000" b="1" dirty="0">
            <a:solidFill>
              <a:schemeClr val="accent2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C237F-3CBC-405F-9895-202AE43811A4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6475D-BEDB-4C34-87BE-62EFAEC5B4D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44675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CDF61-4295-44D7-85B1-931BF4EA6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269C1D-5E25-4A57-B25F-6D9754551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o-RO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D98537-0AFB-4681-BC3B-4225D68AA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BB4C4C-9051-4CD1-B600-FF99B91A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B5C2FA-962B-41E2-9E54-B67D59119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4209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A172B-C1FE-414D-A3E5-D2C2A63D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1307C4-813B-46B9-A70C-226C42FFC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D0BC58-A15D-4547-9C1B-735EE13A3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ABD43-E77E-42A0-A255-6AB2C1C8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96FB28-586C-4028-BFA4-12A3CB37B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70662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7786FA-2809-46D4-81B0-301E6B939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50FC92-1FF0-4263-9AD7-1F8347E44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369F69-DD54-4A66-B146-7650F6499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6E4E89-FCA9-4FE2-9113-36B4E2044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D089EF-434A-46CD-98A6-75B5D38FB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72454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0DF18-24EB-4862-BF47-E020582AA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BD37E1-068A-46C0-BEC9-17809D074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DB73C6-6185-477B-B063-DBFB18BE1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43F313-E22C-4D55-86E3-0AADFBB31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82F75A-5433-4D60-942F-FEEA7579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4140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3E2B0-E7E0-4262-9FB3-94881634D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5D856F-84C3-431A-963B-19E82C44C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A60C3E-C215-42EA-BBE8-6ECD18D4E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1F9F56-3510-4DA5-AFC0-43AF8DBE3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274B20-495A-4C31-981E-E61AEB2D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9388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AD5B2-5978-4723-8C52-28F771D5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5D3584-054A-412C-B54B-16AA83A21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E24DC4-6AA0-4823-A85D-0C285B239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0E5231-B962-4453-B541-3F7DE2E2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9F6860-3C07-47C6-8069-A5D1EDA6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788A17-F64F-47FD-9BB8-B70137A3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86357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322A2D-71F5-4878-8530-5673A7474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B2EAF8-3CD7-4556-8756-BED7B715B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B89230-595C-47A7-ACD8-EC960A316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2D6DEA-CB14-4E5F-ABF7-88A7C6239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143454-6C73-4CA4-8FF6-F90C095F1C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47B9DF-B8DA-4B41-8180-8DB60EBD0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8358040-B873-406B-98BE-148E3E772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B23446-C2BF-4673-BB24-C18BE622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5565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46160-9CCD-412F-9549-D7236DAB2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24E992-421B-4A57-AFD1-4B56B12A6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DC1961-30BB-4363-84C5-E4D1645F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D1A95D-CE85-477A-8032-5ACBEEB25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7867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5E557D-D26A-48D7-A829-CC827266C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4A1C95-DE1D-478B-83F6-2188320AA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3EF4E2-64FB-4A72-8F83-76930F8F1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84187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8D296-2743-4D57-B784-DCC9BBD28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E7B0D4-AC33-4CE5-B0FA-305A94D6C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67864B-4F77-4716-9959-2B44199D9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358055-9E4F-4578-BFAA-C4157417F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17BDB5-C68B-4246-9344-6DDCA6B25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594297-D37E-4B4D-A67A-E9CC8047E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0405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08119-D89D-4850-8FEE-875193744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07BFBC9-C242-4932-9F3C-4437205EE9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D14E03-DDF7-4392-86D1-2ADCEA084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0773C4-E69B-417D-83B0-F7FA8EA37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8CAB4E-A543-4EFE-8F18-D27D86BEF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FD03CF-0DAA-4A11-9B3C-9E7FFFCE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7279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60A1C-5D5E-4013-B632-CEA8D98DC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o-RO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D231D3-D5E8-426B-A993-5666C8D37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o-RO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A25DA0-7CE7-4C9E-8D65-60EF8F406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17100-75AC-4D64-9EB7-B09CE8FFE3AF}" type="datetimeFigureOut">
              <a:rPr lang="ro-RO" smtClean="0"/>
              <a:t>31.07.2026</a:t>
            </a:fld>
            <a:endParaRPr lang="ro-RO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0D0B47-B273-4616-B9ED-615F9C2ED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E74F9-5E6C-4CE7-A59A-852F030928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23F08-2766-4853-885B-AD7433AC71F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4410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49680" y="266368"/>
            <a:ext cx="10942320" cy="4131734"/>
          </a:xfrm>
        </p:spPr>
        <p:txBody>
          <a:bodyPr>
            <a:normAutofit/>
          </a:bodyPr>
          <a:lstStyle/>
          <a:p>
            <a:pPr algn="ctr"/>
            <a:endParaRPr lang="ro-RO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o-RO" sz="7200" b="1" dirty="0">
                <a:solidFill>
                  <a:srgbClr val="660066"/>
                </a:solidFill>
                <a:latin typeface="Cambria" panose="02040503050406030204" pitchFamily="18" charset="0"/>
              </a:rPr>
              <a:t>Executarea bugetului </a:t>
            </a:r>
          </a:p>
          <a:p>
            <a:pPr marL="0" indent="0" algn="ctr">
              <a:buNone/>
            </a:pPr>
            <a:r>
              <a:rPr lang="ro-RO" sz="7200" b="1" dirty="0">
                <a:solidFill>
                  <a:srgbClr val="660066"/>
                </a:solidFill>
                <a:latin typeface="Cambria" panose="02040503050406030204" pitchFamily="18" charset="0"/>
              </a:rPr>
              <a:t> </a:t>
            </a:r>
            <a:r>
              <a:rPr lang="ro-RO" sz="7200" b="1" dirty="0" smtClean="0">
                <a:solidFill>
                  <a:srgbClr val="660066"/>
                </a:solidFill>
                <a:latin typeface="Cambria" panose="02040503050406030204" pitchFamily="18" charset="0"/>
              </a:rPr>
              <a:t>SEM I an </a:t>
            </a:r>
            <a:r>
              <a:rPr lang="en-US" sz="7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202</a:t>
            </a:r>
            <a:r>
              <a:rPr lang="ro-RO" sz="7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6</a:t>
            </a:r>
          </a:p>
          <a:p>
            <a:pPr marL="0" indent="0" algn="ctr">
              <a:buNone/>
            </a:pPr>
            <a:endParaRPr lang="ru-RU" sz="7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90ED7B-F002-4B63-AC65-6A1F97414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19" y="2748500"/>
            <a:ext cx="5124176" cy="3843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92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915122831"/>
              </p:ext>
            </p:extLst>
          </p:nvPr>
        </p:nvGraphicFramePr>
        <p:xfrm>
          <a:off x="792480" y="624840"/>
          <a:ext cx="1063752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5433F60-5597-408A-AD6D-EEC86FCCA5C5}"/>
              </a:ext>
            </a:extLst>
          </p:cNvPr>
          <p:cNvSpPr txBox="1"/>
          <p:nvPr/>
        </p:nvSpPr>
        <p:spPr>
          <a:xfrm>
            <a:off x="9997440" y="1047931"/>
            <a:ext cx="836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LEI</a:t>
            </a:r>
            <a:endParaRPr lang="ro-RO" sz="2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687214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982427026"/>
              </p:ext>
            </p:extLst>
          </p:nvPr>
        </p:nvGraphicFramePr>
        <p:xfrm>
          <a:off x="1178560" y="1148080"/>
          <a:ext cx="10017759" cy="5049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305C632-92B2-485D-B18F-0FE73C55B92D}"/>
              </a:ext>
            </a:extLst>
          </p:cNvPr>
          <p:cNvSpPr txBox="1"/>
          <p:nvPr/>
        </p:nvSpPr>
        <p:spPr>
          <a:xfrm>
            <a:off x="4673599" y="278229"/>
            <a:ext cx="42477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</a:rPr>
              <a:t>Venituri</a:t>
            </a:r>
            <a:r>
              <a:rPr lang="en-US" sz="3600" b="1" dirty="0">
                <a:latin typeface="Cambria" panose="02040503050406030204" pitchFamily="18" charset="0"/>
              </a:rPr>
              <a:t> </a:t>
            </a:r>
            <a:r>
              <a:rPr lang="ro-RO" sz="3600" b="1" dirty="0" smtClean="0">
                <a:latin typeface="Cambria" panose="02040503050406030204" pitchFamily="18" charset="0"/>
              </a:rPr>
              <a:t>executate </a:t>
            </a:r>
            <a:r>
              <a:rPr lang="en-US" sz="3600" b="1" dirty="0" smtClean="0">
                <a:latin typeface="Cambria" panose="02040503050406030204" pitchFamily="18" charset="0"/>
              </a:rPr>
              <a:t> </a:t>
            </a:r>
            <a:endParaRPr lang="en-US" sz="3600" b="1" dirty="0">
              <a:latin typeface="Cambria" panose="02040503050406030204" pitchFamily="18" charset="0"/>
            </a:endParaRPr>
          </a:p>
          <a:p>
            <a:r>
              <a:rPr lang="en-US" sz="3600" b="1" dirty="0" smtClean="0">
                <a:latin typeface="Cambria" panose="02040503050406030204" pitchFamily="18" charset="0"/>
              </a:rPr>
              <a:t> </a:t>
            </a:r>
            <a:r>
              <a:rPr lang="ro-RO" sz="3600" b="1" dirty="0" smtClean="0">
                <a:latin typeface="Cambria" panose="02040503050406030204" pitchFamily="18" charset="0"/>
              </a:rPr>
              <a:t>13 466 888</a:t>
            </a:r>
            <a:r>
              <a:rPr lang="en-US" sz="3600" b="1" dirty="0" smtClean="0">
                <a:latin typeface="Cambria" panose="02040503050406030204" pitchFamily="18" charset="0"/>
              </a:rPr>
              <a:t> </a:t>
            </a:r>
            <a:r>
              <a:rPr lang="en-US" sz="3600" b="1" dirty="0">
                <a:latin typeface="Cambria" panose="02040503050406030204" pitchFamily="18" charset="0"/>
              </a:rPr>
              <a:t>lei</a:t>
            </a:r>
            <a:endParaRPr lang="ro-RO" sz="3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5589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tăText 1"/>
          <p:cNvSpPr txBox="1"/>
          <p:nvPr/>
        </p:nvSpPr>
        <p:spPr>
          <a:xfrm>
            <a:off x="3614057" y="402771"/>
            <a:ext cx="4397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latin typeface="Cambria" pitchFamily="18" charset="0"/>
              </a:rPr>
              <a:t>Cheltuieli executate</a:t>
            </a:r>
            <a:endParaRPr lang="en-US" sz="3200" b="1" dirty="0">
              <a:latin typeface="Cambria" pitchFamily="18" charset="0"/>
            </a:endParaRPr>
          </a:p>
          <a:p>
            <a:r>
              <a:rPr lang="ro-RO" sz="3200" b="1" dirty="0" smtClean="0">
                <a:latin typeface="Cambria" pitchFamily="18" charset="0"/>
              </a:rPr>
              <a:t>          12 103 671</a:t>
            </a:r>
          </a:p>
          <a:p>
            <a:endParaRPr lang="ro-RO" sz="3200" b="1" dirty="0">
              <a:latin typeface="Cambria" pitchFamily="18" charset="0"/>
            </a:endParaRPr>
          </a:p>
        </p:txBody>
      </p:sp>
      <p:graphicFrame>
        <p:nvGraphicFramePr>
          <p:cNvPr id="3" name="Diagramă 2"/>
          <p:cNvGraphicFramePr/>
          <p:nvPr>
            <p:extLst>
              <p:ext uri="{D42A27DB-BD31-4B8C-83A1-F6EECF244321}">
                <p14:modId xmlns:p14="http://schemas.microsoft.com/office/powerpoint/2010/main" val="3201535449"/>
              </p:ext>
            </p:extLst>
          </p:nvPr>
        </p:nvGraphicFramePr>
        <p:xfrm>
          <a:off x="1571003" y="1590254"/>
          <a:ext cx="939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tăText 3"/>
          <p:cNvSpPr txBox="1"/>
          <p:nvPr/>
        </p:nvSpPr>
        <p:spPr>
          <a:xfrm>
            <a:off x="5812971" y="2689497"/>
            <a:ext cx="2804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latin typeface="Cambria" pitchFamily="18" charset="0"/>
              </a:rPr>
              <a:t>7 896 602 </a:t>
            </a:r>
            <a:r>
              <a:rPr lang="ro-RO" b="1" dirty="0">
                <a:latin typeface="Cambria" pitchFamily="18" charset="0"/>
              </a:rPr>
              <a:t>lei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484A96-45D3-45ED-9644-D80B4A5D9538}"/>
              </a:ext>
            </a:extLst>
          </p:cNvPr>
          <p:cNvSpPr txBox="1"/>
          <p:nvPr/>
        </p:nvSpPr>
        <p:spPr>
          <a:xfrm>
            <a:off x="7043057" y="895214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lei</a:t>
            </a:r>
            <a:endParaRPr lang="ro-R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CB9395-3431-48FF-8FD1-4B9ADCEA9DF4}"/>
              </a:ext>
            </a:extLst>
          </p:cNvPr>
          <p:cNvSpPr txBox="1"/>
          <p:nvPr/>
        </p:nvSpPr>
        <p:spPr>
          <a:xfrm>
            <a:off x="1907177" y="3360669"/>
            <a:ext cx="170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latin typeface="Cambria" panose="02040503050406030204" pitchFamily="18" charset="0"/>
              </a:rPr>
              <a:t>6 000</a:t>
            </a:r>
            <a:r>
              <a:rPr lang="en-US" b="1" dirty="0" smtClean="0">
                <a:latin typeface="Cambria" panose="02040503050406030204" pitchFamily="18" charset="0"/>
              </a:rPr>
              <a:t> </a:t>
            </a:r>
            <a:r>
              <a:rPr lang="en-US" b="1" dirty="0">
                <a:latin typeface="Cambria" panose="02040503050406030204" pitchFamily="18" charset="0"/>
              </a:rPr>
              <a:t>lei</a:t>
            </a:r>
            <a:endParaRPr lang="ro-RO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071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10927AE-0541-45BA-A3A4-221DD3FA8D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6987464"/>
              </p:ext>
            </p:extLst>
          </p:nvPr>
        </p:nvGraphicFramePr>
        <p:xfrm>
          <a:off x="209550" y="1147025"/>
          <a:ext cx="11829122" cy="5333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962ED55F-F75B-4280-A5CA-3D51FA1B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1187"/>
            <a:ext cx="11885345" cy="736847"/>
          </a:xfrm>
        </p:spPr>
        <p:txBody>
          <a:bodyPr anchor="t">
            <a:normAutofit/>
          </a:bodyPr>
          <a:lstStyle/>
          <a:p>
            <a:pPr algn="ctr"/>
            <a:r>
              <a:rPr lang="ro-RO" dirty="0">
                <a:solidFill>
                  <a:schemeClr val="bg1"/>
                </a:solidFill>
                <a:latin typeface="Arial Black" panose="020B0A04020102020204" pitchFamily="34" charset="0"/>
              </a:rPr>
              <a:t>Cum s-au cheltuit banii?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A9985D-40D4-45C0-BB5B-51581A7A1AEB}"/>
              </a:ext>
            </a:extLst>
          </p:cNvPr>
          <p:cNvSpPr txBox="1"/>
          <p:nvPr/>
        </p:nvSpPr>
        <p:spPr>
          <a:xfrm>
            <a:off x="10993120" y="263168"/>
            <a:ext cx="924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lei</a:t>
            </a:r>
            <a:endParaRPr lang="ro-RO" sz="3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D3391C-B5C9-4311-BB4A-C372425FBFF5}"/>
              </a:ext>
            </a:extLst>
          </p:cNvPr>
          <p:cNvSpPr txBox="1"/>
          <p:nvPr/>
        </p:nvSpPr>
        <p:spPr>
          <a:xfrm>
            <a:off x="2184400" y="600143"/>
            <a:ext cx="880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mbria" panose="02040503050406030204" pitchFamily="18" charset="0"/>
              </a:rPr>
              <a:t>Repartizarea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cheltuielilor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ro-RO" sz="3200" b="1" dirty="0" smtClean="0">
                <a:latin typeface="Cambria" panose="02040503050406030204" pitchFamily="18" charset="0"/>
              </a:rPr>
              <a:t>12 103 671</a:t>
            </a:r>
            <a:r>
              <a:rPr lang="en-US" sz="3200" b="1" dirty="0" smtClean="0">
                <a:latin typeface="Cambria" panose="02040503050406030204" pitchFamily="18" charset="0"/>
              </a:rPr>
              <a:t> </a:t>
            </a:r>
            <a:r>
              <a:rPr lang="en-US" sz="3200" b="1" dirty="0">
                <a:latin typeface="Cambria" panose="02040503050406030204" pitchFamily="18" charset="0"/>
              </a:rPr>
              <a:t>lei </a:t>
            </a:r>
            <a:endParaRPr lang="ro-RO" sz="32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019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92A5F1-1832-4146-B002-D7CA02CC1B22}"/>
              </a:ext>
            </a:extLst>
          </p:cNvPr>
          <p:cNvSpPr/>
          <p:nvPr/>
        </p:nvSpPr>
        <p:spPr>
          <a:xfrm>
            <a:off x="0" y="0"/>
            <a:ext cx="12192000" cy="10830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62ED55F-F75B-4280-A5CA-3D51FA1B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27" y="231720"/>
            <a:ext cx="11885345" cy="736847"/>
          </a:xfrm>
        </p:spPr>
        <p:txBody>
          <a:bodyPr anchor="t">
            <a:normAutofit/>
          </a:bodyPr>
          <a:lstStyle/>
          <a:p>
            <a:pPr algn="ctr"/>
            <a:r>
              <a:rPr lang="ro-RO" dirty="0">
                <a:solidFill>
                  <a:schemeClr val="bg1"/>
                </a:solidFill>
                <a:latin typeface="Arial Black" panose="020B0A04020102020204" pitchFamily="34" charset="0"/>
              </a:rPr>
              <a:t>Cum s-au cheltuit banii?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C7778F-3DD4-4BFD-A605-6868364E5708}"/>
              </a:ext>
            </a:extLst>
          </p:cNvPr>
          <p:cNvSpPr txBox="1"/>
          <p:nvPr/>
        </p:nvSpPr>
        <p:spPr>
          <a:xfrm>
            <a:off x="209550" y="1128405"/>
            <a:ext cx="1182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accent2"/>
                </a:solidFill>
              </a:rPr>
              <a:t>Grădiniță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7FDB9-2CD0-427A-AA92-2FD2E4A83429}"/>
              </a:ext>
            </a:extLst>
          </p:cNvPr>
          <p:cNvSpPr txBox="1"/>
          <p:nvPr/>
        </p:nvSpPr>
        <p:spPr>
          <a:xfrm>
            <a:off x="2923711" y="1743526"/>
            <a:ext cx="640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5 211 655 </a:t>
            </a:r>
            <a:r>
              <a:rPr lang="ro-RO" sz="4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lei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7C0990-17AF-47A9-9DD3-AF4FE4F9DBB1}"/>
              </a:ext>
            </a:extLst>
          </p:cNvPr>
          <p:cNvCxnSpPr>
            <a:cxnSpLocks/>
          </p:cNvCxnSpPr>
          <p:nvPr/>
        </p:nvCxnSpPr>
        <p:spPr>
          <a:xfrm>
            <a:off x="6124112" y="2395334"/>
            <a:ext cx="0" cy="48916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4FCE7C-2040-48B2-B63D-95942C41B628}"/>
              </a:ext>
            </a:extLst>
          </p:cNvPr>
          <p:cNvCxnSpPr>
            <a:cxnSpLocks/>
          </p:cNvCxnSpPr>
          <p:nvPr/>
        </p:nvCxnSpPr>
        <p:spPr>
          <a:xfrm>
            <a:off x="1506126" y="2906526"/>
            <a:ext cx="0" cy="760599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440C31-C0D7-4E51-B053-E1A6175A4063}"/>
              </a:ext>
            </a:extLst>
          </p:cNvPr>
          <p:cNvCxnSpPr>
            <a:cxnSpLocks/>
          </p:cNvCxnSpPr>
          <p:nvPr/>
        </p:nvCxnSpPr>
        <p:spPr>
          <a:xfrm>
            <a:off x="10884490" y="2853941"/>
            <a:ext cx="0" cy="804656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159A8E-4642-4211-BE81-E98D7B24820B}"/>
              </a:ext>
            </a:extLst>
          </p:cNvPr>
          <p:cNvCxnSpPr>
            <a:cxnSpLocks/>
          </p:cNvCxnSpPr>
          <p:nvPr/>
        </p:nvCxnSpPr>
        <p:spPr>
          <a:xfrm flipV="1">
            <a:off x="1478880" y="2853941"/>
            <a:ext cx="9405610" cy="52585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682AC05-45B6-436E-BAA5-6EC4980AAE9E}"/>
              </a:ext>
            </a:extLst>
          </p:cNvPr>
          <p:cNvSpPr txBox="1"/>
          <p:nvPr/>
        </p:nvSpPr>
        <p:spPr>
          <a:xfrm>
            <a:off x="605879" y="371254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Salarii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83820999-0810-4812-BEBF-B40527986774}"/>
              </a:ext>
            </a:extLst>
          </p:cNvPr>
          <p:cNvSpPr/>
          <p:nvPr/>
        </p:nvSpPr>
        <p:spPr>
          <a:xfrm>
            <a:off x="267165" y="1308235"/>
            <a:ext cx="1874399" cy="904597"/>
          </a:xfrm>
          <a:prstGeom prst="wedge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D31F9A-19BC-4B9A-AE20-CEAC264C74E6}"/>
              </a:ext>
            </a:extLst>
          </p:cNvPr>
          <p:cNvSpPr txBox="1"/>
          <p:nvPr/>
        </p:nvSpPr>
        <p:spPr>
          <a:xfrm>
            <a:off x="396964" y="1401913"/>
            <a:ext cx="187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2</a:t>
            </a:r>
            <a:r>
              <a:rPr lang="ro-RO" sz="3200" b="1" dirty="0" smtClean="0">
                <a:solidFill>
                  <a:schemeClr val="bg1"/>
                </a:solidFill>
              </a:rPr>
              <a:t>16 </a:t>
            </a:r>
            <a:r>
              <a:rPr lang="ro-RO" sz="3200" b="1" dirty="0">
                <a:solidFill>
                  <a:schemeClr val="bg1"/>
                </a:solidFill>
              </a:rPr>
              <a:t>copii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3AEF1347-68AC-427C-A7CE-FBCC37E0F3F6}"/>
              </a:ext>
            </a:extLst>
          </p:cNvPr>
          <p:cNvSpPr/>
          <p:nvPr/>
        </p:nvSpPr>
        <p:spPr>
          <a:xfrm>
            <a:off x="8733453" y="1244655"/>
            <a:ext cx="3305219" cy="1206757"/>
          </a:xfrm>
          <a:prstGeom prst="wedge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03676B-867A-4791-9DCF-523CEA76B5A4}"/>
              </a:ext>
            </a:extLst>
          </p:cNvPr>
          <p:cNvSpPr txBox="1"/>
          <p:nvPr/>
        </p:nvSpPr>
        <p:spPr>
          <a:xfrm>
            <a:off x="8882743" y="1290596"/>
            <a:ext cx="3099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chemeClr val="bg1"/>
                </a:solidFill>
              </a:rPr>
              <a:t>43</a:t>
            </a:r>
            <a:r>
              <a:rPr lang="en-US" sz="2400" b="1" dirty="0" smtClean="0">
                <a:solidFill>
                  <a:schemeClr val="bg1"/>
                </a:solidFill>
              </a:rPr>
              <a:t>,</a:t>
            </a:r>
            <a:r>
              <a:rPr lang="ro-RO" sz="2400" b="1" dirty="0" smtClean="0">
                <a:solidFill>
                  <a:schemeClr val="bg1"/>
                </a:solidFill>
              </a:rPr>
              <a:t>7</a:t>
            </a:r>
            <a:r>
              <a:rPr lang="en-US" sz="2400" b="1" dirty="0" smtClean="0">
                <a:solidFill>
                  <a:schemeClr val="bg1"/>
                </a:solidFill>
              </a:rPr>
              <a:t>0 </a:t>
            </a:r>
            <a:r>
              <a:rPr lang="ro-RO" sz="2400" b="1" dirty="0">
                <a:solidFill>
                  <a:schemeClr val="bg1"/>
                </a:solidFill>
              </a:rPr>
              <a:t>lei/ copil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mari</a:t>
            </a:r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3</a:t>
            </a:r>
            <a:r>
              <a:rPr lang="ro-RO" sz="2400" b="1" dirty="0" smtClean="0">
                <a:solidFill>
                  <a:schemeClr val="bg1"/>
                </a:solidFill>
              </a:rPr>
              <a:t>5</a:t>
            </a:r>
            <a:r>
              <a:rPr lang="en-US" sz="2400" b="1" dirty="0" smtClean="0">
                <a:solidFill>
                  <a:schemeClr val="bg1"/>
                </a:solidFill>
              </a:rPr>
              <a:t>,</a:t>
            </a:r>
            <a:r>
              <a:rPr lang="ro-RO" sz="2400" b="1" dirty="0">
                <a:solidFill>
                  <a:schemeClr val="bg1"/>
                </a:solidFill>
              </a:rPr>
              <a:t>4</a:t>
            </a:r>
            <a:r>
              <a:rPr lang="en-US" sz="2400" b="1" dirty="0" smtClean="0">
                <a:solidFill>
                  <a:schemeClr val="bg1"/>
                </a:solidFill>
              </a:rPr>
              <a:t>0</a:t>
            </a:r>
            <a:r>
              <a:rPr lang="ro-RO" sz="2400" b="1" dirty="0" smtClean="0">
                <a:solidFill>
                  <a:schemeClr val="bg1"/>
                </a:solidFill>
              </a:rPr>
              <a:t> </a:t>
            </a:r>
            <a:r>
              <a:rPr lang="ro-RO" sz="2400" b="1" dirty="0">
                <a:solidFill>
                  <a:schemeClr val="bg1"/>
                </a:solidFill>
              </a:rPr>
              <a:t>lei/ copil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mici</a:t>
            </a:r>
            <a:r>
              <a:rPr lang="en-US" sz="2400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ADB861-7E1F-4A42-BCBA-951F15697920}"/>
              </a:ext>
            </a:extLst>
          </p:cNvPr>
          <p:cNvSpPr txBox="1"/>
          <p:nvPr/>
        </p:nvSpPr>
        <p:spPr>
          <a:xfrm>
            <a:off x="2987456" y="3712548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Alimentație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DB4F8-6F31-44F6-AF97-C4ECC6D2D03F}"/>
              </a:ext>
            </a:extLst>
          </p:cNvPr>
          <p:cNvSpPr txBox="1"/>
          <p:nvPr/>
        </p:nvSpPr>
        <p:spPr>
          <a:xfrm>
            <a:off x="6372589" y="3658597"/>
            <a:ext cx="2951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Servicii </a:t>
            </a:r>
          </a:p>
          <a:p>
            <a:pPr algn="ctr"/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comunale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05A6BE-D2AC-437A-BD42-7D01A550DD03}"/>
              </a:ext>
            </a:extLst>
          </p:cNvPr>
          <p:cNvSpPr txBox="1"/>
          <p:nvPr/>
        </p:nvSpPr>
        <p:spPr>
          <a:xfrm>
            <a:off x="-50500" y="4900261"/>
            <a:ext cx="29237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3 976 778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018317-9534-4CC6-B473-CBB745F8E98A}"/>
              </a:ext>
            </a:extLst>
          </p:cNvPr>
          <p:cNvSpPr txBox="1"/>
          <p:nvPr/>
        </p:nvSpPr>
        <p:spPr>
          <a:xfrm>
            <a:off x="2503454" y="5408828"/>
            <a:ext cx="3424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460 722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5CCE84-26B6-4A64-99C4-9961C1DCA7FF}"/>
              </a:ext>
            </a:extLst>
          </p:cNvPr>
          <p:cNvSpPr txBox="1"/>
          <p:nvPr/>
        </p:nvSpPr>
        <p:spPr>
          <a:xfrm>
            <a:off x="5780464" y="4810958"/>
            <a:ext cx="3424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517 391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4" name="Straight Connector 2">
            <a:extLst>
              <a:ext uri="{FF2B5EF4-FFF2-40B4-BE49-F238E27FC236}">
                <a16:creationId xmlns:a16="http://schemas.microsoft.com/office/drawing/2014/main" id="{C96B5403-E055-35A7-502D-2C94E0365715}"/>
              </a:ext>
            </a:extLst>
          </p:cNvPr>
          <p:cNvCxnSpPr>
            <a:cxnSpLocks/>
          </p:cNvCxnSpPr>
          <p:nvPr/>
        </p:nvCxnSpPr>
        <p:spPr>
          <a:xfrm>
            <a:off x="4438380" y="2884497"/>
            <a:ext cx="0" cy="85165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11">
            <a:extLst>
              <a:ext uri="{FF2B5EF4-FFF2-40B4-BE49-F238E27FC236}">
                <a16:creationId xmlns:a16="http://schemas.microsoft.com/office/drawing/2014/main" id="{3D3CFB5F-E141-4ABF-3B97-FAD8AAFA960A}"/>
              </a:ext>
            </a:extLst>
          </p:cNvPr>
          <p:cNvCxnSpPr>
            <a:cxnSpLocks/>
          </p:cNvCxnSpPr>
          <p:nvPr/>
        </p:nvCxnSpPr>
        <p:spPr>
          <a:xfrm>
            <a:off x="7852020" y="2884497"/>
            <a:ext cx="0" cy="804656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2">
            <a:extLst>
              <a:ext uri="{FF2B5EF4-FFF2-40B4-BE49-F238E27FC236}">
                <a16:creationId xmlns:a16="http://schemas.microsoft.com/office/drawing/2014/main" id="{F7AB305C-7640-7A23-6B60-6CD8B1B26799}"/>
              </a:ext>
            </a:extLst>
          </p:cNvPr>
          <p:cNvSpPr txBox="1"/>
          <p:nvPr/>
        </p:nvSpPr>
        <p:spPr>
          <a:xfrm>
            <a:off x="9204544" y="3618711"/>
            <a:ext cx="295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Procurari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4E643D64-0CCE-F62F-34A3-010289BB9243}"/>
              </a:ext>
            </a:extLst>
          </p:cNvPr>
          <p:cNvSpPr txBox="1"/>
          <p:nvPr/>
        </p:nvSpPr>
        <p:spPr>
          <a:xfrm>
            <a:off x="9007742" y="5412633"/>
            <a:ext cx="31040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256 764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0E331-A522-49B6-B16D-8EDEEB103CF2}"/>
              </a:ext>
            </a:extLst>
          </p:cNvPr>
          <p:cNvSpPr txBox="1"/>
          <p:nvPr/>
        </p:nvSpPr>
        <p:spPr>
          <a:xfrm>
            <a:off x="11084560" y="2853941"/>
            <a:ext cx="782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</a:t>
            </a:r>
            <a:endParaRPr lang="ro-RO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16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92A5F1-1832-4146-B002-D7CA02CC1B22}"/>
              </a:ext>
            </a:extLst>
          </p:cNvPr>
          <p:cNvSpPr/>
          <p:nvPr/>
        </p:nvSpPr>
        <p:spPr>
          <a:xfrm>
            <a:off x="0" y="0"/>
            <a:ext cx="12192000" cy="10830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62ED55F-F75B-4280-A5CA-3D51FA1B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27" y="231720"/>
            <a:ext cx="11885345" cy="736847"/>
          </a:xfrm>
        </p:spPr>
        <p:txBody>
          <a:bodyPr anchor="t">
            <a:normAutofit/>
          </a:bodyPr>
          <a:lstStyle/>
          <a:p>
            <a:pPr algn="ctr"/>
            <a:r>
              <a:rPr lang="ro-RO">
                <a:solidFill>
                  <a:schemeClr val="bg1"/>
                </a:solidFill>
                <a:latin typeface="Arial Black" panose="020B0A04020102020204" pitchFamily="34" charset="0"/>
              </a:rPr>
              <a:t>Cum s-au cheltuit </a:t>
            </a:r>
            <a:r>
              <a:rPr lang="ro-RO" dirty="0">
                <a:solidFill>
                  <a:schemeClr val="bg1"/>
                </a:solidFill>
                <a:latin typeface="Arial Black" panose="020B0A04020102020204" pitchFamily="34" charset="0"/>
              </a:rPr>
              <a:t>banii?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C7778F-3DD4-4BFD-A605-6868364E5708}"/>
              </a:ext>
            </a:extLst>
          </p:cNvPr>
          <p:cNvSpPr txBox="1"/>
          <p:nvPr/>
        </p:nvSpPr>
        <p:spPr>
          <a:xfrm>
            <a:off x="209550" y="1128405"/>
            <a:ext cx="1182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accent2"/>
                </a:solidFill>
              </a:rPr>
              <a:t>Primăria și Consiliul Local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7FDB9-2CD0-427A-AA92-2FD2E4A83429}"/>
              </a:ext>
            </a:extLst>
          </p:cNvPr>
          <p:cNvSpPr txBox="1"/>
          <p:nvPr/>
        </p:nvSpPr>
        <p:spPr>
          <a:xfrm>
            <a:off x="2923711" y="1743526"/>
            <a:ext cx="640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2 019 105 </a:t>
            </a:r>
            <a:r>
              <a:rPr lang="ro-RO" sz="4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lei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7C0990-17AF-47A9-9DD3-AF4FE4F9DBB1}"/>
              </a:ext>
            </a:extLst>
          </p:cNvPr>
          <p:cNvCxnSpPr>
            <a:cxnSpLocks/>
          </p:cNvCxnSpPr>
          <p:nvPr/>
        </p:nvCxnSpPr>
        <p:spPr>
          <a:xfrm flipH="1">
            <a:off x="6124111" y="2395334"/>
            <a:ext cx="1" cy="123389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4FCE7C-2040-48B2-B63D-95942C41B628}"/>
              </a:ext>
            </a:extLst>
          </p:cNvPr>
          <p:cNvCxnSpPr>
            <a:cxnSpLocks/>
          </p:cNvCxnSpPr>
          <p:nvPr/>
        </p:nvCxnSpPr>
        <p:spPr>
          <a:xfrm>
            <a:off x="2379921" y="2906526"/>
            <a:ext cx="0" cy="760599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440C31-C0D7-4E51-B053-E1A6175A4063}"/>
              </a:ext>
            </a:extLst>
          </p:cNvPr>
          <p:cNvCxnSpPr>
            <a:cxnSpLocks/>
          </p:cNvCxnSpPr>
          <p:nvPr/>
        </p:nvCxnSpPr>
        <p:spPr>
          <a:xfrm>
            <a:off x="10049522" y="2862469"/>
            <a:ext cx="0" cy="804656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159A8E-4642-4211-BE81-E98D7B24820B}"/>
              </a:ext>
            </a:extLst>
          </p:cNvPr>
          <p:cNvCxnSpPr>
            <a:cxnSpLocks/>
          </p:cNvCxnSpPr>
          <p:nvPr/>
        </p:nvCxnSpPr>
        <p:spPr>
          <a:xfrm flipV="1">
            <a:off x="2365479" y="2862469"/>
            <a:ext cx="7684043" cy="4405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682AC05-45B6-436E-BAA5-6EC4980AAE9E}"/>
              </a:ext>
            </a:extLst>
          </p:cNvPr>
          <p:cNvSpPr txBox="1"/>
          <p:nvPr/>
        </p:nvSpPr>
        <p:spPr>
          <a:xfrm>
            <a:off x="1478880" y="3766630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Salarii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83820999-0810-4812-BEBF-B40527986774}"/>
              </a:ext>
            </a:extLst>
          </p:cNvPr>
          <p:cNvSpPr/>
          <p:nvPr/>
        </p:nvSpPr>
        <p:spPr>
          <a:xfrm>
            <a:off x="452996" y="1231301"/>
            <a:ext cx="2329961" cy="904597"/>
          </a:xfrm>
          <a:prstGeom prst="wedge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D31F9A-19BC-4B9A-AE20-CEAC264C74E6}"/>
              </a:ext>
            </a:extLst>
          </p:cNvPr>
          <p:cNvSpPr txBox="1"/>
          <p:nvPr/>
        </p:nvSpPr>
        <p:spPr>
          <a:xfrm>
            <a:off x="566530" y="1370715"/>
            <a:ext cx="2146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13</a:t>
            </a:r>
            <a:r>
              <a:rPr lang="ro-RO" sz="3200" b="1" dirty="0">
                <a:solidFill>
                  <a:schemeClr val="bg1"/>
                </a:solidFill>
              </a:rPr>
              <a:t> Angajați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ADB861-7E1F-4A42-BCBA-951F15697920}"/>
              </a:ext>
            </a:extLst>
          </p:cNvPr>
          <p:cNvSpPr txBox="1"/>
          <p:nvPr/>
        </p:nvSpPr>
        <p:spPr>
          <a:xfrm>
            <a:off x="8573561" y="3684044"/>
            <a:ext cx="295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Procurari</a:t>
            </a:r>
            <a:endParaRPr lang="ro-RO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DB4F8-6F31-44F6-AF97-C4ECC6D2D03F}"/>
              </a:ext>
            </a:extLst>
          </p:cNvPr>
          <p:cNvSpPr txBox="1"/>
          <p:nvPr/>
        </p:nvSpPr>
        <p:spPr>
          <a:xfrm>
            <a:off x="4620038" y="3649664"/>
            <a:ext cx="2951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Servicii </a:t>
            </a:r>
          </a:p>
          <a:p>
            <a:pPr algn="ctr"/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comunale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05A6BE-D2AC-437A-BD42-7D01A550DD03}"/>
              </a:ext>
            </a:extLst>
          </p:cNvPr>
          <p:cNvSpPr txBox="1"/>
          <p:nvPr/>
        </p:nvSpPr>
        <p:spPr>
          <a:xfrm>
            <a:off x="566530" y="5050397"/>
            <a:ext cx="3424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1 438 522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018317-9534-4CC6-B473-CBB745F8E98A}"/>
              </a:ext>
            </a:extLst>
          </p:cNvPr>
          <p:cNvSpPr txBox="1"/>
          <p:nvPr/>
        </p:nvSpPr>
        <p:spPr>
          <a:xfrm>
            <a:off x="4415438" y="5021709"/>
            <a:ext cx="3424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259 955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5CCE84-26B6-4A64-99C4-9961C1DCA7FF}"/>
              </a:ext>
            </a:extLst>
          </p:cNvPr>
          <p:cNvSpPr txBox="1"/>
          <p:nvPr/>
        </p:nvSpPr>
        <p:spPr>
          <a:xfrm>
            <a:off x="8506127" y="5021709"/>
            <a:ext cx="3424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320 628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7373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92A5F1-1832-4146-B002-D7CA02CC1B22}"/>
              </a:ext>
            </a:extLst>
          </p:cNvPr>
          <p:cNvSpPr/>
          <p:nvPr/>
        </p:nvSpPr>
        <p:spPr>
          <a:xfrm>
            <a:off x="0" y="0"/>
            <a:ext cx="12192000" cy="10830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62ED55F-F75B-4280-A5CA-3D51FA1B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27" y="231720"/>
            <a:ext cx="11885345" cy="736847"/>
          </a:xfrm>
        </p:spPr>
        <p:txBody>
          <a:bodyPr anchor="t">
            <a:normAutofit/>
          </a:bodyPr>
          <a:lstStyle/>
          <a:p>
            <a:pPr algn="ctr"/>
            <a:r>
              <a:rPr lang="ro-RO" dirty="0">
                <a:solidFill>
                  <a:schemeClr val="bg1"/>
                </a:solidFill>
                <a:latin typeface="Arial Black" panose="020B0A04020102020204" pitchFamily="34" charset="0"/>
              </a:rPr>
              <a:t>Cum s-au cheltuit banii?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7FDB9-2CD0-427A-AA92-2FD2E4A83429}"/>
              </a:ext>
            </a:extLst>
          </p:cNvPr>
          <p:cNvSpPr txBox="1"/>
          <p:nvPr/>
        </p:nvSpPr>
        <p:spPr>
          <a:xfrm>
            <a:off x="2923711" y="1743526"/>
            <a:ext cx="640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1 688 501 </a:t>
            </a:r>
            <a:r>
              <a:rPr lang="ro-RO" sz="4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lei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7C0990-17AF-47A9-9DD3-AF4FE4F9DBB1}"/>
              </a:ext>
            </a:extLst>
          </p:cNvPr>
          <p:cNvCxnSpPr>
            <a:cxnSpLocks/>
          </p:cNvCxnSpPr>
          <p:nvPr/>
        </p:nvCxnSpPr>
        <p:spPr>
          <a:xfrm flipH="1">
            <a:off x="6124112" y="2395334"/>
            <a:ext cx="1" cy="511192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4FCE7C-2040-48B2-B63D-95942C41B628}"/>
              </a:ext>
            </a:extLst>
          </p:cNvPr>
          <p:cNvCxnSpPr>
            <a:cxnSpLocks/>
          </p:cNvCxnSpPr>
          <p:nvPr/>
        </p:nvCxnSpPr>
        <p:spPr>
          <a:xfrm>
            <a:off x="777650" y="2906526"/>
            <a:ext cx="0" cy="760599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159A8E-4642-4211-BE81-E98D7B24820B}"/>
              </a:ext>
            </a:extLst>
          </p:cNvPr>
          <p:cNvCxnSpPr>
            <a:cxnSpLocks/>
          </p:cNvCxnSpPr>
          <p:nvPr/>
        </p:nvCxnSpPr>
        <p:spPr>
          <a:xfrm flipV="1">
            <a:off x="767705" y="2888865"/>
            <a:ext cx="10083797" cy="17661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682AC05-45B6-436E-BAA5-6EC4980AAE9E}"/>
              </a:ext>
            </a:extLst>
          </p:cNvPr>
          <p:cNvSpPr txBox="1"/>
          <p:nvPr/>
        </p:nvSpPr>
        <p:spPr>
          <a:xfrm>
            <a:off x="340545" y="3671094"/>
            <a:ext cx="2465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Biblioteca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DB4F8-6F31-44F6-AF97-C4ECC6D2D03F}"/>
              </a:ext>
            </a:extLst>
          </p:cNvPr>
          <p:cNvSpPr txBox="1"/>
          <p:nvPr/>
        </p:nvSpPr>
        <p:spPr>
          <a:xfrm>
            <a:off x="4275861" y="4514658"/>
            <a:ext cx="342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Casa de cultură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05A6BE-D2AC-437A-BD42-7D01A550DD03}"/>
              </a:ext>
            </a:extLst>
          </p:cNvPr>
          <p:cNvSpPr txBox="1"/>
          <p:nvPr/>
        </p:nvSpPr>
        <p:spPr>
          <a:xfrm>
            <a:off x="-334064" y="4357513"/>
            <a:ext cx="3424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131 944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018317-9534-4CC6-B473-CBB745F8E98A}"/>
              </a:ext>
            </a:extLst>
          </p:cNvPr>
          <p:cNvSpPr txBox="1"/>
          <p:nvPr/>
        </p:nvSpPr>
        <p:spPr>
          <a:xfrm>
            <a:off x="4097563" y="4984722"/>
            <a:ext cx="3424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579 140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C5CE97-6224-48BB-8EB4-5F7EDE7481E3}"/>
              </a:ext>
            </a:extLst>
          </p:cNvPr>
          <p:cNvSpPr txBox="1"/>
          <p:nvPr/>
        </p:nvSpPr>
        <p:spPr>
          <a:xfrm>
            <a:off x="209550" y="1128405"/>
            <a:ext cx="1182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accent2"/>
                </a:solidFill>
              </a:rPr>
              <a:t>Instituții de cultură, biblioteca, sport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B78A457-4C6B-4116-8542-FA773BC6F3DD}"/>
              </a:ext>
            </a:extLst>
          </p:cNvPr>
          <p:cNvCxnSpPr>
            <a:cxnSpLocks/>
          </p:cNvCxnSpPr>
          <p:nvPr/>
        </p:nvCxnSpPr>
        <p:spPr>
          <a:xfrm>
            <a:off x="10845401" y="2906525"/>
            <a:ext cx="3468" cy="987104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">
            <a:extLst>
              <a:ext uri="{FF2B5EF4-FFF2-40B4-BE49-F238E27FC236}">
                <a16:creationId xmlns:a16="http://schemas.microsoft.com/office/drawing/2014/main" id="{25CD2D7D-315A-4DDC-A1B5-3EEFB2EF0854}"/>
              </a:ext>
            </a:extLst>
          </p:cNvPr>
          <p:cNvCxnSpPr>
            <a:cxnSpLocks/>
          </p:cNvCxnSpPr>
          <p:nvPr/>
        </p:nvCxnSpPr>
        <p:spPr>
          <a:xfrm flipH="1">
            <a:off x="3589295" y="2921309"/>
            <a:ext cx="1" cy="511192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E50DB4C-3C77-44CB-B12C-3B5DD5A9F3D4}"/>
              </a:ext>
            </a:extLst>
          </p:cNvPr>
          <p:cNvSpPr txBox="1"/>
          <p:nvPr/>
        </p:nvSpPr>
        <p:spPr>
          <a:xfrm>
            <a:off x="3217604" y="3370409"/>
            <a:ext cx="1520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Muzeu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19" name="Straight Connector 2">
            <a:extLst>
              <a:ext uri="{FF2B5EF4-FFF2-40B4-BE49-F238E27FC236}">
                <a16:creationId xmlns:a16="http://schemas.microsoft.com/office/drawing/2014/main" id="{765EFC94-9A0E-4D80-98C8-C3098FBEB663}"/>
              </a:ext>
            </a:extLst>
          </p:cNvPr>
          <p:cNvCxnSpPr>
            <a:cxnSpLocks/>
          </p:cNvCxnSpPr>
          <p:nvPr/>
        </p:nvCxnSpPr>
        <p:spPr>
          <a:xfrm flipH="1">
            <a:off x="6306089" y="2869991"/>
            <a:ext cx="1" cy="158537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3A66993-4FCD-47F4-BB5C-541FADC050A3}"/>
              </a:ext>
            </a:extLst>
          </p:cNvPr>
          <p:cNvSpPr txBox="1"/>
          <p:nvPr/>
        </p:nvSpPr>
        <p:spPr>
          <a:xfrm>
            <a:off x="2395486" y="3902362"/>
            <a:ext cx="3424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302 054</a:t>
            </a:r>
            <a:endParaRPr lang="ro-RO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24" name="Straight Connector 20">
            <a:extLst>
              <a:ext uri="{FF2B5EF4-FFF2-40B4-BE49-F238E27FC236}">
                <a16:creationId xmlns:a16="http://schemas.microsoft.com/office/drawing/2014/main" id="{BF6CD120-DF4E-4A42-8CA9-080BDBBD9468}"/>
              </a:ext>
            </a:extLst>
          </p:cNvPr>
          <p:cNvCxnSpPr>
            <a:cxnSpLocks/>
          </p:cNvCxnSpPr>
          <p:nvPr/>
        </p:nvCxnSpPr>
        <p:spPr>
          <a:xfrm>
            <a:off x="8609164" y="2871420"/>
            <a:ext cx="0" cy="1297701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5C1680B-FD61-44CA-96C2-C86D315825E9}"/>
              </a:ext>
            </a:extLst>
          </p:cNvPr>
          <p:cNvSpPr txBox="1"/>
          <p:nvPr/>
        </p:nvSpPr>
        <p:spPr>
          <a:xfrm>
            <a:off x="7381966" y="4169121"/>
            <a:ext cx="2821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Colectivele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artistice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B04648-9485-4B5C-B81A-23690534E839}"/>
              </a:ext>
            </a:extLst>
          </p:cNvPr>
          <p:cNvSpPr txBox="1"/>
          <p:nvPr/>
        </p:nvSpPr>
        <p:spPr>
          <a:xfrm>
            <a:off x="7227870" y="5437207"/>
            <a:ext cx="26026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558 513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FC34FB-957C-46E8-88A6-CC8FA3998886}"/>
              </a:ext>
            </a:extLst>
          </p:cNvPr>
          <p:cNvSpPr txBox="1"/>
          <p:nvPr/>
        </p:nvSpPr>
        <p:spPr>
          <a:xfrm>
            <a:off x="9974218" y="3991438"/>
            <a:ext cx="1823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Stadion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2E705D-6D4F-4F1A-9B1C-578B70208233}"/>
              </a:ext>
            </a:extLst>
          </p:cNvPr>
          <p:cNvSpPr txBox="1"/>
          <p:nvPr/>
        </p:nvSpPr>
        <p:spPr>
          <a:xfrm>
            <a:off x="9974218" y="4562351"/>
            <a:ext cx="1959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116 850</a:t>
            </a:r>
            <a:endParaRPr lang="ro-RO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44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92A5F1-1832-4146-B002-D7CA02CC1B22}"/>
              </a:ext>
            </a:extLst>
          </p:cNvPr>
          <p:cNvSpPr/>
          <p:nvPr/>
        </p:nvSpPr>
        <p:spPr>
          <a:xfrm>
            <a:off x="0" y="0"/>
            <a:ext cx="12192000" cy="10830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62ED55F-F75B-4280-A5CA-3D51FA1B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27" y="231720"/>
            <a:ext cx="11885345" cy="736847"/>
          </a:xfrm>
        </p:spPr>
        <p:txBody>
          <a:bodyPr anchor="t">
            <a:normAutofit/>
          </a:bodyPr>
          <a:lstStyle/>
          <a:p>
            <a:pPr algn="ctr"/>
            <a:r>
              <a:rPr lang="ro-RO" dirty="0">
                <a:solidFill>
                  <a:schemeClr val="bg1"/>
                </a:solidFill>
                <a:latin typeface="Arial Black" panose="020B0A04020102020204" pitchFamily="34" charset="0"/>
              </a:rPr>
              <a:t>Cum s-au cheltuit banii?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C7778F-3DD4-4BFD-A605-6868364E5708}"/>
              </a:ext>
            </a:extLst>
          </p:cNvPr>
          <p:cNvSpPr txBox="1"/>
          <p:nvPr/>
        </p:nvSpPr>
        <p:spPr>
          <a:xfrm>
            <a:off x="209550" y="1128405"/>
            <a:ext cx="1182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2"/>
                </a:solidFill>
              </a:rPr>
              <a:t>Scoala</a:t>
            </a:r>
            <a:r>
              <a:rPr lang="en-US" sz="3600" b="1" dirty="0">
                <a:solidFill>
                  <a:schemeClr val="accent2"/>
                </a:solidFill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</a:rPr>
              <a:t>Muzicala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7FDB9-2CD0-427A-AA92-2FD2E4A83429}"/>
              </a:ext>
            </a:extLst>
          </p:cNvPr>
          <p:cNvSpPr txBox="1"/>
          <p:nvPr/>
        </p:nvSpPr>
        <p:spPr>
          <a:xfrm>
            <a:off x="2923711" y="1743526"/>
            <a:ext cx="640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1 055 070 </a:t>
            </a:r>
            <a:r>
              <a:rPr lang="ro-RO" sz="4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lei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7C0990-17AF-47A9-9DD3-AF4FE4F9DBB1}"/>
              </a:ext>
            </a:extLst>
          </p:cNvPr>
          <p:cNvCxnSpPr>
            <a:cxnSpLocks/>
          </p:cNvCxnSpPr>
          <p:nvPr/>
        </p:nvCxnSpPr>
        <p:spPr>
          <a:xfrm>
            <a:off x="6124112" y="2395334"/>
            <a:ext cx="0" cy="48916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4FCE7C-2040-48B2-B63D-95942C41B628}"/>
              </a:ext>
            </a:extLst>
          </p:cNvPr>
          <p:cNvCxnSpPr>
            <a:cxnSpLocks/>
          </p:cNvCxnSpPr>
          <p:nvPr/>
        </p:nvCxnSpPr>
        <p:spPr>
          <a:xfrm>
            <a:off x="1506126" y="2906526"/>
            <a:ext cx="0" cy="760599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440C31-C0D7-4E51-B053-E1A6175A4063}"/>
              </a:ext>
            </a:extLst>
          </p:cNvPr>
          <p:cNvCxnSpPr>
            <a:cxnSpLocks/>
          </p:cNvCxnSpPr>
          <p:nvPr/>
        </p:nvCxnSpPr>
        <p:spPr>
          <a:xfrm>
            <a:off x="10884490" y="2853941"/>
            <a:ext cx="0" cy="804656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159A8E-4642-4211-BE81-E98D7B24820B}"/>
              </a:ext>
            </a:extLst>
          </p:cNvPr>
          <p:cNvCxnSpPr>
            <a:cxnSpLocks/>
          </p:cNvCxnSpPr>
          <p:nvPr/>
        </p:nvCxnSpPr>
        <p:spPr>
          <a:xfrm flipV="1">
            <a:off x="1478880" y="2853941"/>
            <a:ext cx="9405610" cy="52585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682AC05-45B6-436E-BAA5-6EC4980AAE9E}"/>
              </a:ext>
            </a:extLst>
          </p:cNvPr>
          <p:cNvSpPr txBox="1"/>
          <p:nvPr/>
        </p:nvSpPr>
        <p:spPr>
          <a:xfrm>
            <a:off x="605879" y="371254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Salarii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83820999-0810-4812-BEBF-B40527986774}"/>
              </a:ext>
            </a:extLst>
          </p:cNvPr>
          <p:cNvSpPr/>
          <p:nvPr/>
        </p:nvSpPr>
        <p:spPr>
          <a:xfrm>
            <a:off x="267165" y="1308235"/>
            <a:ext cx="1874399" cy="904597"/>
          </a:xfrm>
          <a:prstGeom prst="wedge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D31F9A-19BC-4B9A-AE20-CEAC264C74E6}"/>
              </a:ext>
            </a:extLst>
          </p:cNvPr>
          <p:cNvSpPr txBox="1"/>
          <p:nvPr/>
        </p:nvSpPr>
        <p:spPr>
          <a:xfrm>
            <a:off x="396964" y="1401913"/>
            <a:ext cx="200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schemeClr val="bg1"/>
                </a:solidFill>
              </a:rPr>
              <a:t>126 </a:t>
            </a:r>
            <a:r>
              <a:rPr lang="ro-RO" sz="3200" b="1" dirty="0">
                <a:solidFill>
                  <a:schemeClr val="bg1"/>
                </a:solidFill>
              </a:rPr>
              <a:t>copii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3AEF1347-68AC-427C-A7CE-FBCC37E0F3F6}"/>
              </a:ext>
            </a:extLst>
          </p:cNvPr>
          <p:cNvSpPr/>
          <p:nvPr/>
        </p:nvSpPr>
        <p:spPr>
          <a:xfrm>
            <a:off x="9332396" y="1244655"/>
            <a:ext cx="2706276" cy="1206757"/>
          </a:xfrm>
          <a:prstGeom prst="wedge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03676B-867A-4791-9DCF-523CEA76B5A4}"/>
              </a:ext>
            </a:extLst>
          </p:cNvPr>
          <p:cNvSpPr txBox="1"/>
          <p:nvPr/>
        </p:nvSpPr>
        <p:spPr>
          <a:xfrm>
            <a:off x="9412357" y="1290596"/>
            <a:ext cx="2570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2</a:t>
            </a:r>
            <a:r>
              <a:rPr lang="ro-RO" sz="3200" b="1" dirty="0">
                <a:solidFill>
                  <a:schemeClr val="bg1"/>
                </a:solidFill>
              </a:rPr>
              <a:t>6</a:t>
            </a:r>
            <a:r>
              <a:rPr lang="ro-RO" sz="3200" b="1" smtClean="0">
                <a:solidFill>
                  <a:schemeClr val="bg1"/>
                </a:solidFill>
              </a:rPr>
              <a:t>0 </a:t>
            </a:r>
            <a:r>
              <a:rPr lang="ro-RO" sz="3200" b="1" dirty="0">
                <a:solidFill>
                  <a:schemeClr val="bg1"/>
                </a:solidFill>
              </a:rPr>
              <a:t>lei/ copil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DB4F8-6F31-44F6-AF97-C4ECC6D2D03F}"/>
              </a:ext>
            </a:extLst>
          </p:cNvPr>
          <p:cNvSpPr txBox="1"/>
          <p:nvPr/>
        </p:nvSpPr>
        <p:spPr>
          <a:xfrm>
            <a:off x="4980669" y="3699932"/>
            <a:ext cx="2951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Servicii </a:t>
            </a:r>
          </a:p>
          <a:p>
            <a:pPr algn="ctr"/>
            <a:r>
              <a:rPr lang="ro-RO" sz="3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comunale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05A6BE-D2AC-437A-BD42-7D01A550DD03}"/>
              </a:ext>
            </a:extLst>
          </p:cNvPr>
          <p:cNvSpPr txBox="1"/>
          <p:nvPr/>
        </p:nvSpPr>
        <p:spPr>
          <a:xfrm>
            <a:off x="-50500" y="4900261"/>
            <a:ext cx="29237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1 060 628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5CCE84-26B6-4A64-99C4-9961C1DCA7FF}"/>
              </a:ext>
            </a:extLst>
          </p:cNvPr>
          <p:cNvSpPr txBox="1"/>
          <p:nvPr/>
        </p:nvSpPr>
        <p:spPr>
          <a:xfrm>
            <a:off x="4508511" y="4985781"/>
            <a:ext cx="3424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5 558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24" name="Straight Connector 11">
            <a:extLst>
              <a:ext uri="{FF2B5EF4-FFF2-40B4-BE49-F238E27FC236}">
                <a16:creationId xmlns:a16="http://schemas.microsoft.com/office/drawing/2014/main" id="{3D3CFB5F-E141-4ABF-3B97-FAD8AAFA960A}"/>
              </a:ext>
            </a:extLst>
          </p:cNvPr>
          <p:cNvCxnSpPr>
            <a:cxnSpLocks/>
          </p:cNvCxnSpPr>
          <p:nvPr/>
        </p:nvCxnSpPr>
        <p:spPr>
          <a:xfrm>
            <a:off x="5911460" y="2889566"/>
            <a:ext cx="0" cy="804656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2">
            <a:extLst>
              <a:ext uri="{FF2B5EF4-FFF2-40B4-BE49-F238E27FC236}">
                <a16:creationId xmlns:a16="http://schemas.microsoft.com/office/drawing/2014/main" id="{F7AB305C-7640-7A23-6B60-6CD8B1B26799}"/>
              </a:ext>
            </a:extLst>
          </p:cNvPr>
          <p:cNvSpPr txBox="1"/>
          <p:nvPr/>
        </p:nvSpPr>
        <p:spPr>
          <a:xfrm>
            <a:off x="9204544" y="3618711"/>
            <a:ext cx="295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Procurari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4E643D64-0CCE-F62F-34A3-010289BB9243}"/>
              </a:ext>
            </a:extLst>
          </p:cNvPr>
          <p:cNvSpPr txBox="1"/>
          <p:nvPr/>
        </p:nvSpPr>
        <p:spPr>
          <a:xfrm>
            <a:off x="9412357" y="5025045"/>
            <a:ext cx="2784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0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620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</TotalTime>
  <Words>225</Words>
  <Application>Microsoft Office PowerPoint</Application>
  <PresentationFormat>Широкоэкранный</PresentationFormat>
  <Paragraphs>83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Cum s-au cheltuit banii?</vt:lpstr>
      <vt:lpstr>Cum s-au cheltuit banii?</vt:lpstr>
      <vt:lpstr>Cum s-au cheltuit banii?</vt:lpstr>
      <vt:lpstr>Cum s-au cheltuit banii?</vt:lpstr>
      <vt:lpstr>Cum s-au cheltuit banii?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129</cp:revision>
  <dcterms:created xsi:type="dcterms:W3CDTF">2023-02-15T08:15:54Z</dcterms:created>
  <dcterms:modified xsi:type="dcterms:W3CDTF">2026-07-31T06:02:28Z</dcterms:modified>
</cp:coreProperties>
</file>